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T Sans Narrow"/>
      <p:regular r:id="rId35"/>
      <p:bold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8">
          <p15:clr>
            <a:srgbClr val="747775"/>
          </p15:clr>
        </p15:guide>
        <p15:guide id="2" pos="26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" orient="horz"/>
        <p:guide pos="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bddc82f46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bddc82f46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bb4173a2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bb4173a2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bb4173a2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bb4173a2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bb4173a2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bb4173a2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bb4173a2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bb4173a2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5545907a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5545907a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95D46"/>
                </a:solidFill>
              </a:rPr>
              <a:t>The CNN model results demonstrate robust training and validation performance over 8 epochs. The accuracy graph indicates that both training and validation accuracy converge around 95%, showcasing the model's effectiveness. The loss graph reveals a consistent decrease in both training and validation loss, with convergence around a low loss value, further indicating the model's reliability. These results suggest that the CNN model generalizes well to new data and effectively learns the patterns required for accurate classification.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bb4173a2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bb4173a2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bb4173a2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bb4173a2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bb4173a2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bb4173a2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27190d67e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27190d67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ccc531d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ccc531d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5545907a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5545907a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eccc531d0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eccc531d0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ccc531d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ccc531d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ccc531d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ccc531d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1bb4173a2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1bb4173a2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5545907a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e5545907a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e5545907a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e5545907a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bb4173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bb4173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bb4173a2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1bb4173a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bb4173a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bb4173a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bb4173a2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bb4173a2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27190d67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27190d67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bb4173a2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bb4173a2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bb4173a2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1bb4173a2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7200" y="0"/>
            <a:ext cx="2006799" cy="10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jp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ultralytics" TargetMode="External"/><Relationship Id="rId4" Type="http://schemas.openxmlformats.org/officeDocument/2006/relationships/hyperlink" Target="https://github.com/ultralytics/ultralytic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1" Type="http://schemas.openxmlformats.org/officeDocument/2006/relationships/image" Target="../media/image4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5.jpg"/><Relationship Id="rId5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3.jpg"/><Relationship Id="rId5" Type="http://schemas.openxmlformats.org/officeDocument/2006/relationships/image" Target="../media/image31.jpg"/><Relationship Id="rId6" Type="http://schemas.openxmlformats.org/officeDocument/2006/relationships/image" Target="../media/image34.jpg"/><Relationship Id="rId7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3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68" name="Google Shape;68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3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0" name="Google Shape;70;p13"/>
          <p:cNvGrpSpPr/>
          <p:nvPr/>
        </p:nvGrpSpPr>
        <p:grpSpPr>
          <a:xfrm>
            <a:off x="0" y="4823750"/>
            <a:ext cx="9170400" cy="996525"/>
            <a:chOff x="0" y="4747550"/>
            <a:chExt cx="9170400" cy="996525"/>
          </a:xfrm>
        </p:grpSpPr>
        <p:sp>
          <p:nvSpPr>
            <p:cNvPr id="71" name="Google Shape;71;p13"/>
            <p:cNvSpPr/>
            <p:nvPr/>
          </p:nvSpPr>
          <p:spPr>
            <a:xfrm>
              <a:off x="0" y="48584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" name="Google Shape;72;p13"/>
            <p:cNvSpPr txBox="1"/>
            <p:nvPr/>
          </p:nvSpPr>
          <p:spPr>
            <a:xfrm>
              <a:off x="208350" y="47475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/>
        </p:nvSpPr>
        <p:spPr>
          <a:xfrm>
            <a:off x="1301250" y="2073450"/>
            <a:ext cx="65415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INDUSTRIAL DATA SCIENCE 2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CASE STUDY- GROUP III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Classification and Segmentation of Metal and Non-Metal Particles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YOLOv8 Results (Mobile)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01" name="Google Shape;201;p22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02" name="Google Shape;20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2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04" name="Google Shape;204;p22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05" name="Google Shape;205;p22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6" name="Google Shape;206;p22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7" name="Google Shape;207;p22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1186463"/>
            <a:ext cx="3366528" cy="336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682700"/>
            <a:ext cx="4991099" cy="24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Model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15" name="Google Shape;215;p23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16" name="Google Shape;2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23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8" name="Google Shape;218;p23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19" name="Google Shape;219;p23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63" y="1304825"/>
            <a:ext cx="8043486" cy="312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Model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28" name="Google Shape;228;p24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29" name="Google Shape;22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4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31" name="Google Shape;231;p24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32" name="Google Shape;232;p24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4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400" y="1220500"/>
            <a:ext cx="4195207" cy="33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Model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41" name="Google Shape;241;p25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42" name="Google Shape;242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5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44" name="Google Shape;244;p25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45" name="Google Shape;245;p25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6" name="Google Shape;246;p25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400" y="1220500"/>
            <a:ext cx="4195207" cy="33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6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54" name="Google Shape;254;p26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26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Model</a:t>
            </a:r>
            <a:endParaRPr sz="2700">
              <a:solidFill>
                <a:srgbClr val="83B9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25" y="1335925"/>
            <a:ext cx="2572892" cy="24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762" y="1289225"/>
            <a:ext cx="2622474" cy="24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225" y="1301125"/>
            <a:ext cx="2493549" cy="249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Results (Mobile)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66" name="Google Shape;266;p27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67" name="Google Shape;26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27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9" name="Google Shape;269;p27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70" name="Google Shape;270;p27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1" name="Google Shape;271;p27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2" name="Google Shape;272;p27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88392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Results (Mobile)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79" name="Google Shape;279;p28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80" name="Google Shape;28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28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2" name="Google Shape;282;p28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83" name="Google Shape;283;p28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8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88392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Classical CNN Results (Mobile)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292" name="Google Shape;292;p29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293" name="Google Shape;29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29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5" name="Google Shape;295;p29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296" name="Google Shape;296;p29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7" name="Google Shape;297;p29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98" name="Google Shape;298;p29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8839200" cy="2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0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05" name="Google Shape;305;p30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30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0"/>
          <p:cNvSpPr txBox="1"/>
          <p:nvPr>
            <p:ph type="title"/>
          </p:nvPr>
        </p:nvSpPr>
        <p:spPr>
          <a:xfrm>
            <a:off x="311700" y="97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3B925"/>
                </a:solidFill>
              </a:rPr>
              <a:t>U-Net</a:t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413725" y="1873875"/>
            <a:ext cx="42054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Why U-Net: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Effective Segmentation Architecture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Handles Small Datasets Well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Proven Accuracy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It's</a:t>
            </a:r>
            <a:r>
              <a:rPr lang="en" sz="1100"/>
              <a:t> a CNN designed for segmentation tasks, particularly known for its effectiveness even with limited data.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310" name="Google Shape;3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088" y="1685813"/>
            <a:ext cx="4220076" cy="25270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4531175" y="4256570"/>
            <a:ext cx="38481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 Topological Loss Function for Deep-Learning Based Image Segmentation Using Persistent Homology - Scientific Figure on ResearchGate. Available from: https://www.researchgate.net/figure/Diagram-of-the-simple-U-net-architecture-used-in-experiment-1-Dotted-arrows-correspond_fig2_344127462 [accessed 18 Jul 2024]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1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17" name="Google Shape;317;p31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8" name="Google Shape;318;p31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 txBox="1"/>
          <p:nvPr>
            <p:ph type="title"/>
          </p:nvPr>
        </p:nvSpPr>
        <p:spPr>
          <a:xfrm>
            <a:off x="311700" y="97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3B925"/>
                </a:solidFill>
              </a:rPr>
              <a:t>U-Net Implementation</a:t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321" name="Google Shape;321;p31"/>
          <p:cNvSpPr txBox="1"/>
          <p:nvPr/>
        </p:nvSpPr>
        <p:spPr>
          <a:xfrm>
            <a:off x="413725" y="1873875"/>
            <a:ext cx="42054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 Preparation: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Created image masks from YOLO annotations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Normalize and convert masks to .npy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Data Augmentation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Training Process: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Batch Size: 2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Epochs: 50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Learning Rate: 0.0001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088" y="1685813"/>
            <a:ext cx="4220076" cy="252708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4531175" y="4256570"/>
            <a:ext cx="38481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 Topological Loss Function for Deep-Learning Based Image Segmentation Using Persistent Homology - Scientific Figure on ResearchGate. Available from: https://www.researchgate.net/figure/Diagram-of-the-simple-U-net-architecture-used-in-experiment-1-Dotted-arrows-correspond_fig2_344127462 [accessed 18 Jul 2024]</a:t>
            </a:r>
            <a:endParaRPr sz="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Previously Done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81" name="Google Shape;8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4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0" y="4823750"/>
            <a:ext cx="9170400" cy="996525"/>
            <a:chOff x="0" y="4747550"/>
            <a:chExt cx="9170400" cy="996525"/>
          </a:xfrm>
        </p:grpSpPr>
        <p:sp>
          <p:nvSpPr>
            <p:cNvPr id="84" name="Google Shape;84;p14"/>
            <p:cNvSpPr/>
            <p:nvPr/>
          </p:nvSpPr>
          <p:spPr>
            <a:xfrm>
              <a:off x="0" y="48584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208350" y="47475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6" name="Google Shape;86;p14"/>
          <p:cNvSpPr txBox="1"/>
          <p:nvPr/>
        </p:nvSpPr>
        <p:spPr>
          <a:xfrm>
            <a:off x="311700" y="1578225"/>
            <a:ext cx="81606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D0D0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</a:rPr>
              <a:t>Problem Statement</a:t>
            </a:r>
            <a:r>
              <a:rPr lang="en" sz="1200">
                <a:solidFill>
                  <a:srgbClr val="0D0D0D"/>
                </a:solidFill>
              </a:rPr>
              <a:t> – In industries where precision and reliability are crucial, the presence of contaminants such as metal and non-metal particles can lead to significant quality issues. </a:t>
            </a:r>
            <a:r>
              <a:rPr lang="en" sz="1100"/>
              <a:t>Objective was to classify and segment metal and non-metal particles using high-resolution images from a microscope and low-resolution images from a mobile phone.</a:t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Importance:</a:t>
            </a:r>
            <a:r>
              <a:rPr lang="en" sz="1100"/>
              <a:t> Accurate classification and segmentation are crucial for various industrial and research applications.</a:t>
            </a:r>
            <a:endParaRPr sz="1200">
              <a:solidFill>
                <a:srgbClr val="0D0D0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Solution–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To address the challenge of particle </a:t>
            </a:r>
            <a:r>
              <a:rPr lang="en" sz="1200">
                <a:solidFill>
                  <a:srgbClr val="0D0D0D"/>
                </a:solidFill>
              </a:rPr>
              <a:t>analysis</a:t>
            </a:r>
            <a:r>
              <a:rPr lang="en" sz="12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, we use YOLO and CNN models, and compare their results.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D0D0D"/>
              </a:solidFill>
            </a:endParaRPr>
          </a:p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2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29" name="Google Shape;329;p32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0" name="Google Shape;330;p32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2"/>
          <p:cNvSpPr txBox="1"/>
          <p:nvPr>
            <p:ph type="title"/>
          </p:nvPr>
        </p:nvSpPr>
        <p:spPr>
          <a:xfrm>
            <a:off x="311700" y="97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3B925"/>
                </a:solidFill>
              </a:rPr>
              <a:t>Unet - Results and Discussion</a:t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431850" y="1912425"/>
            <a:ext cx="32541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Performance: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Loss and Accuracy Plot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Example Segmentation Results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Challenges and Future Work: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Dataset Quality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Hyperparameter Tuning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Exploring New Architectures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50" y="1838225"/>
            <a:ext cx="4974439" cy="259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3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40" name="Google Shape;340;p33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1" name="Google Shape;341;p33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42" name="Google Shape;342;p33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 txBox="1"/>
          <p:nvPr>
            <p:ph type="title"/>
          </p:nvPr>
        </p:nvSpPr>
        <p:spPr>
          <a:xfrm>
            <a:off x="311700" y="97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3B925"/>
                </a:solidFill>
              </a:rPr>
              <a:t>Unet - Results and Discussion</a:t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431850" y="1912425"/>
            <a:ext cx="32541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Performance: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Loss and Accuracy Plot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Example Segmentation Results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Challenges and Future Work: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Dataset Quality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Hyperparameter Tuning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Exploring New Architectures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50" y="1838225"/>
            <a:ext cx="5153249" cy="202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4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51" name="Google Shape;351;p34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34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3" name="Google Shape;353;p34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/>
          <p:nvPr>
            <p:ph type="title"/>
          </p:nvPr>
        </p:nvSpPr>
        <p:spPr>
          <a:xfrm>
            <a:off x="311700" y="97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3B925"/>
                </a:solidFill>
              </a:rPr>
              <a:t>Unet - Results and Discussion</a:t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431850" y="1912425"/>
            <a:ext cx="32541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Performance: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Loss and Accuracy Plot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Example Segmentation Results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Challenges and Future Work: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Dataset Quality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Hyperparameter Tuning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Exploring New Architectures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350" y="1838225"/>
            <a:ext cx="5153249" cy="202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5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62" name="Google Shape;362;p35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35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4" name="Google Shape;364;p35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978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3B925"/>
                </a:solidFill>
              </a:rPr>
              <a:t>Conclusion</a:t>
            </a:r>
            <a:endParaRPr>
              <a:solidFill>
                <a:srgbClr val="83B925"/>
              </a:solidFill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431850" y="1912425"/>
            <a:ext cx="8040600" cy="24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Need to increase the dataset size for better model training.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Model Optimization: Experiment with different architectures and hyperparameters.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3277200" y="894650"/>
            <a:ext cx="2589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rgbClr val="83B925"/>
                </a:solidFill>
              </a:rPr>
              <a:t>References</a:t>
            </a:r>
            <a:endParaRPr sz="4500">
              <a:solidFill>
                <a:srgbClr val="83B925"/>
              </a:solidFill>
            </a:endParaRPr>
          </a:p>
        </p:txBody>
      </p:sp>
      <p:grpSp>
        <p:nvGrpSpPr>
          <p:cNvPr id="372" name="Google Shape;372;p36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73" name="Google Shape;373;p36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4" name="Google Shape;374;p36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75" name="Google Shape;375;p36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1076400" y="1913450"/>
            <a:ext cx="7017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1. </a:t>
            </a:r>
            <a:r>
              <a:rPr lang="en" sz="1100">
                <a:solidFill>
                  <a:schemeClr val="dk2"/>
                </a:solidFill>
              </a:rPr>
              <a:t>YOLOv8 Model </a:t>
            </a:r>
            <a:r>
              <a:rPr i="1" lang="en" sz="11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</a:t>
            </a:r>
            <a:r>
              <a:rPr lang="en" sz="1100">
                <a:solidFill>
                  <a:schemeClr val="dk2"/>
                </a:solidFill>
              </a:rPr>
              <a:t>, author = {Glenn Jocher, Et al.}, year = 2023, url = {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https://github.com/ultralytics/ultralytics</a:t>
            </a:r>
            <a:r>
              <a:rPr lang="en" sz="1100">
                <a:solidFill>
                  <a:schemeClr val="dk2"/>
                </a:solidFill>
              </a:rPr>
              <a:t>}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2. Scikit-learn, author = {Pedregosa, Et al.}, year = 2011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3. Matplotlib, author = {Hunter, Et.al.}, year = 2007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4. Tensorflow, author = {Paul and Chen, Et. al.}, year = 2016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5. NumPy, author = {Charles R. Harris, Et al.}, year = 2020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6. OpenCV, author = {Bradski, G., Et.al.}, year = 2000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600" u="sng">
                <a:solidFill>
                  <a:schemeClr val="dk2"/>
                </a:solidFill>
              </a:rPr>
              <a:t> </a:t>
            </a:r>
            <a:endParaRPr i="1" sz="1600" u="sng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 txBox="1"/>
          <p:nvPr>
            <p:ph type="title"/>
          </p:nvPr>
        </p:nvSpPr>
        <p:spPr>
          <a:xfrm>
            <a:off x="3587550" y="1913250"/>
            <a:ext cx="18165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>
                <a:solidFill>
                  <a:srgbClr val="83B925"/>
                </a:solidFill>
              </a:rPr>
              <a:t>Q&amp;A! </a:t>
            </a:r>
            <a:endParaRPr sz="4500">
              <a:solidFill>
                <a:srgbClr val="83B925"/>
              </a:solidFill>
            </a:endParaRPr>
          </a:p>
        </p:txBody>
      </p:sp>
      <p:grpSp>
        <p:nvGrpSpPr>
          <p:cNvPr id="382" name="Google Shape;382;p37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383" name="Google Shape;383;p37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4" name="Google Shape;384;p37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5" name="Google Shape;385;p37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Previously Done - Data Description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94" name="Google Shape;9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5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0" y="4823750"/>
            <a:ext cx="9170400" cy="996525"/>
            <a:chOff x="0" y="4747550"/>
            <a:chExt cx="9170400" cy="996525"/>
          </a:xfrm>
        </p:grpSpPr>
        <p:sp>
          <p:nvSpPr>
            <p:cNvPr id="97" name="Google Shape;97;p15"/>
            <p:cNvSpPr/>
            <p:nvPr/>
          </p:nvSpPr>
          <p:spPr>
            <a:xfrm>
              <a:off x="0" y="48584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" name="Google Shape;98;p15"/>
            <p:cNvSpPr txBox="1"/>
            <p:nvPr/>
          </p:nvSpPr>
          <p:spPr>
            <a:xfrm>
              <a:off x="208350" y="47475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" name="Google Shape;99;p15"/>
          <p:cNvSpPr txBox="1"/>
          <p:nvPr/>
        </p:nvSpPr>
        <p:spPr>
          <a:xfrm>
            <a:off x="311700" y="1578225"/>
            <a:ext cx="24951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 Sources:</a:t>
            </a:r>
            <a:r>
              <a:rPr lang="en" sz="1100"/>
              <a:t> Images from a microscope (high resolution) and a mobile phone (low resolution).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Image Dimensions:</a:t>
            </a:r>
            <a:r>
              <a:rPr lang="en" sz="1100"/>
              <a:t> Non consistent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Classes:</a:t>
            </a:r>
            <a:r>
              <a:rPr lang="en" sz="1100"/>
              <a:t> Metal, Non-metal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Challenges:</a:t>
            </a:r>
            <a:r>
              <a:rPr lang="en" sz="1100"/>
              <a:t> Insufficient image data generated from mobile phone, variability in image quality.</a:t>
            </a:r>
            <a:endParaRPr sz="1100"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200" y="1304825"/>
            <a:ext cx="1089275" cy="1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875" y="1304825"/>
            <a:ext cx="1066524" cy="1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8350" y="1304825"/>
            <a:ext cx="986390" cy="10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475" y="1302725"/>
            <a:ext cx="1089275" cy="106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9200" y="2519500"/>
            <a:ext cx="1089275" cy="858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00875" y="2521600"/>
            <a:ext cx="1066525" cy="12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8350" y="2519499"/>
            <a:ext cx="986400" cy="94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61472" y="2479896"/>
            <a:ext cx="1066525" cy="120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Previously Done - Data Description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114" name="Google Shape;114;p16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115" name="Google Shape;11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6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0" y="4823750"/>
            <a:ext cx="9170400" cy="996525"/>
            <a:chOff x="0" y="4747550"/>
            <a:chExt cx="9170400" cy="996525"/>
          </a:xfrm>
        </p:grpSpPr>
        <p:sp>
          <p:nvSpPr>
            <p:cNvPr id="118" name="Google Shape;118;p16"/>
            <p:cNvSpPr/>
            <p:nvPr/>
          </p:nvSpPr>
          <p:spPr>
            <a:xfrm>
              <a:off x="0" y="48584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208350" y="47475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0" name="Google Shape;120;p16"/>
          <p:cNvSpPr txBox="1"/>
          <p:nvPr/>
        </p:nvSpPr>
        <p:spPr>
          <a:xfrm>
            <a:off x="311700" y="1578225"/>
            <a:ext cx="24951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 Sources:</a:t>
            </a:r>
            <a:r>
              <a:rPr lang="en" sz="1100"/>
              <a:t> Images from a microscope (high resolution) and a mobile phone (low resolution).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Image Dimensions:</a:t>
            </a:r>
            <a:r>
              <a:rPr lang="en" sz="1100"/>
              <a:t> Non consistent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Classes:</a:t>
            </a:r>
            <a:r>
              <a:rPr lang="en" sz="1100"/>
              <a:t> Metal, Non-metal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Challenges:</a:t>
            </a:r>
            <a:r>
              <a:rPr lang="en" sz="1100"/>
              <a:t> Insufficient image data generated from mobile phone, variability in image quality.</a:t>
            </a:r>
            <a:endParaRPr sz="1100"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200" y="1304825"/>
            <a:ext cx="3298376" cy="329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995438" y="1832736"/>
            <a:ext cx="3291177" cy="223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Previously Done - Data Description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129" name="Google Shape;129;p17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130" name="Google Shape;13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7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2" name="Google Shape;132;p17"/>
          <p:cNvGrpSpPr/>
          <p:nvPr/>
        </p:nvGrpSpPr>
        <p:grpSpPr>
          <a:xfrm>
            <a:off x="0" y="4823750"/>
            <a:ext cx="9170400" cy="996525"/>
            <a:chOff x="0" y="4747550"/>
            <a:chExt cx="9170400" cy="996525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48584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208350" y="47475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5" name="Google Shape;135;p17"/>
          <p:cNvSpPr txBox="1"/>
          <p:nvPr/>
        </p:nvSpPr>
        <p:spPr>
          <a:xfrm>
            <a:off x="311700" y="1578225"/>
            <a:ext cx="24951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 Sources:</a:t>
            </a:r>
            <a:r>
              <a:rPr lang="en" sz="1100"/>
              <a:t> Images from a microscope (high resolution) and a mobile phone (low resolution).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Image Dimensions:</a:t>
            </a:r>
            <a:r>
              <a:rPr lang="en" sz="1100"/>
              <a:t> Non consistent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Classes:</a:t>
            </a:r>
            <a:r>
              <a:rPr lang="en" sz="1100"/>
              <a:t> Metal, Non-metal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Challenges:</a:t>
            </a:r>
            <a:r>
              <a:rPr lang="en" sz="1100"/>
              <a:t> Insufficient image data generated from mobile phone, variability in image quality.</a:t>
            </a:r>
            <a:endParaRPr sz="1100"/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825" y="1304825"/>
            <a:ext cx="1698335" cy="12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3500" y="1304825"/>
            <a:ext cx="1698350" cy="12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3825" y="2755975"/>
            <a:ext cx="1698324" cy="127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3500" y="2755974"/>
            <a:ext cx="1698350" cy="127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Data Preparation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146" name="Google Shape;146;p18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147" name="Google Shape;14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8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0" y="4823750"/>
            <a:ext cx="9170400" cy="996525"/>
            <a:chOff x="0" y="4747550"/>
            <a:chExt cx="9170400" cy="996525"/>
          </a:xfrm>
        </p:grpSpPr>
        <p:sp>
          <p:nvSpPr>
            <p:cNvPr id="150" name="Google Shape;150;p18"/>
            <p:cNvSpPr/>
            <p:nvPr/>
          </p:nvSpPr>
          <p:spPr>
            <a:xfrm>
              <a:off x="0" y="48584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208350" y="47475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2" name="Google Shape;152;p18"/>
          <p:cNvSpPr txBox="1"/>
          <p:nvPr/>
        </p:nvSpPr>
        <p:spPr>
          <a:xfrm>
            <a:off x="311700" y="1578225"/>
            <a:ext cx="8160600" cy="30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 Augmentation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Techniques Used:</a:t>
            </a:r>
            <a:r>
              <a:rPr lang="en" sz="1100"/>
              <a:t> Rotation, Flipping, Scaling, Cropping.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Models Used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YOLOv8:</a:t>
            </a:r>
            <a:r>
              <a:rPr lang="en" sz="1100"/>
              <a:t> For object detection and instance segmentation.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Classical CNN:</a:t>
            </a:r>
            <a:r>
              <a:rPr lang="en" sz="1100"/>
              <a:t> For image classification.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U-Net:</a:t>
            </a:r>
            <a:r>
              <a:rPr lang="en" sz="1100"/>
              <a:t> For image segmentation.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YOLO v8n Model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159" name="Google Shape;159;p19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9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2" name="Google Shape;162;p19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163" name="Google Shape;163;p19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19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3250"/>
            <a:ext cx="4419302" cy="29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300" y="1152425"/>
            <a:ext cx="4495555" cy="29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83B925"/>
                </a:solidFill>
              </a:rPr>
              <a:t>YOLOv8 Results (Microscope - Object Detection)</a:t>
            </a:r>
            <a:endParaRPr sz="2200">
              <a:solidFill>
                <a:srgbClr val="83B925"/>
              </a:solidFill>
            </a:endParaRPr>
          </a:p>
        </p:txBody>
      </p:sp>
      <p:grpSp>
        <p:nvGrpSpPr>
          <p:cNvPr id="173" name="Google Shape;173;p20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0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177" name="Google Shape;177;p20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8" name="Google Shape;178;p20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300" y="1175850"/>
            <a:ext cx="3366528" cy="336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3203" y="1152425"/>
            <a:ext cx="3815396" cy="336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83B925"/>
                </a:solidFill>
              </a:rPr>
              <a:t>YOLOv8 Results (Mobile)</a:t>
            </a:r>
            <a:endParaRPr sz="2700">
              <a:solidFill>
                <a:srgbClr val="83B925"/>
              </a:solidFill>
            </a:endParaRPr>
          </a:p>
        </p:txBody>
      </p:sp>
      <p:grpSp>
        <p:nvGrpSpPr>
          <p:cNvPr id="187" name="Google Shape;187;p21"/>
          <p:cNvGrpSpPr/>
          <p:nvPr/>
        </p:nvGrpSpPr>
        <p:grpSpPr>
          <a:xfrm>
            <a:off x="84850" y="236813"/>
            <a:ext cx="1395900" cy="657662"/>
            <a:chOff x="265750" y="445013"/>
            <a:chExt cx="1395900" cy="657662"/>
          </a:xfrm>
        </p:grpSpPr>
        <p:pic>
          <p:nvPicPr>
            <p:cNvPr id="188" name="Google Shape;18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45013"/>
              <a:ext cx="1349949" cy="52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1"/>
            <p:cNvSpPr txBox="1"/>
            <p:nvPr/>
          </p:nvSpPr>
          <p:spPr>
            <a:xfrm>
              <a:off x="265750" y="865675"/>
              <a:ext cx="13959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202124"/>
                  </a:solidFill>
                  <a:highlight>
                    <a:srgbClr val="FFFFFF"/>
                  </a:highlight>
                </a:rPr>
                <a:t>Copyright © 2024 - PartikelART </a:t>
              </a:r>
              <a:endParaRPr sz="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90" name="Google Shape;190;p21"/>
          <p:cNvGrpSpPr/>
          <p:nvPr/>
        </p:nvGrpSpPr>
        <p:grpSpPr>
          <a:xfrm>
            <a:off x="0" y="4823750"/>
            <a:ext cx="9170400" cy="996525"/>
            <a:chOff x="0" y="4823750"/>
            <a:chExt cx="9170400" cy="996525"/>
          </a:xfrm>
        </p:grpSpPr>
        <p:sp>
          <p:nvSpPr>
            <p:cNvPr id="191" name="Google Shape;191;p21"/>
            <p:cNvSpPr/>
            <p:nvPr/>
          </p:nvSpPr>
          <p:spPr>
            <a:xfrm>
              <a:off x="0" y="4934675"/>
              <a:ext cx="9170400" cy="88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208350" y="4823750"/>
              <a:ext cx="88545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HARSH YADAV | ANANYA PAL | RAJ ANILBHAI PAWAR |SAPTARSI BHATTACHARYA | PURVANSHI SHARMA</a:t>
              </a:r>
              <a:endParaRPr b="1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700"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025" y="1685400"/>
            <a:ext cx="3379425" cy="22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4370" y="1685400"/>
            <a:ext cx="3626030" cy="241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